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4"/>
  </p:sldMasterIdLst>
  <p:notesMasterIdLst>
    <p:notesMasterId r:id="rId12"/>
  </p:notesMasterIdLst>
  <p:handoutMasterIdLst>
    <p:handoutMasterId r:id="rId13"/>
  </p:handoutMasterIdLst>
  <p:sldIdLst>
    <p:sldId id="272" r:id="rId5"/>
    <p:sldId id="282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11/04/2025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77E48D1-FA17-4B0C-9EED-C23B2F50007B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153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FECEB408-2567-4E34-8971-DEA81E44683A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542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5E607B1-4EF7-45CD-94E6-4E04625E656A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2738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502B536-6CDD-4B96-A7AE-8CBE5D006050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112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60AD57-E694-4AEC-B390-84E6EE06EE42}" type="datetime1">
              <a:rPr lang="es-ES" noProof="0" smtClean="0"/>
              <a:t>11/04/2025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710387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B02EE8-A61F-43CF-90FD-0E33C2895D87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5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35BF49-87F1-48A2-A74E-226214ED3637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222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8CF51D-1EF2-4AA9-8F30-EA82D4EC5F79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571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C5C200-B4DF-4244-B4AE-71708E17BE03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11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FB969A-5F57-4C2C-9BA4-14B3D7CFDB7F}" type="datetime1">
              <a:rPr lang="es-ES" noProof="0" smtClean="0"/>
              <a:t>11/04/2025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6610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60AD57-E694-4AEC-B390-84E6EE06EE42}" type="datetime1">
              <a:rPr lang="es-ES" noProof="0" smtClean="0"/>
              <a:t>11/04/2025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02377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60AD57-E694-4AEC-B390-84E6EE06EE42}" type="datetime1">
              <a:rPr lang="es-ES" noProof="0" smtClean="0"/>
              <a:t>11/04/2025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192971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11/04/2025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715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" r="-1" b="202"/>
          <a:stretch/>
        </p:blipFill>
        <p:spPr>
          <a:xfrm>
            <a:off x="899160" y="0"/>
            <a:ext cx="103936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23331"/>
            <a:ext cx="9418320" cy="3875965"/>
          </a:xfrm>
          <a:noFill/>
        </p:spPr>
        <p:txBody>
          <a:bodyPr rtlCol="0" anchor="ctr">
            <a:normAutofit/>
          </a:bodyPr>
          <a:lstStyle/>
          <a:p>
            <a:pPr algn="ctr"/>
            <a:r>
              <a:rPr lang="es-ES" sz="4400" dirty="0">
                <a:solidFill>
                  <a:srgbClr val="FFFFFF"/>
                </a:solidFill>
              </a:rPr>
              <a:t>Neopick</a:t>
            </a:r>
            <a:br>
              <a:rPr lang="es-ES" sz="4400" dirty="0">
                <a:solidFill>
                  <a:srgbClr val="FFFFFF"/>
                </a:solidFill>
              </a:rPr>
            </a:br>
            <a:r>
              <a:rPr lang="es-ES" sz="4400" dirty="0">
                <a:solidFill>
                  <a:srgbClr val="FFFFFF"/>
                </a:solidFill>
              </a:rPr>
              <a:t>Sistema de picking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595582"/>
            <a:ext cx="9418320" cy="896658"/>
          </a:xfrm>
        </p:spPr>
        <p:txBody>
          <a:bodyPr rtlCol="0">
            <a:normAutofit/>
          </a:bodyPr>
          <a:lstStyle/>
          <a:p>
            <a:pPr algn="r" rtl="0"/>
            <a:r>
              <a:rPr lang="es-ES" sz="2000">
                <a:solidFill>
                  <a:srgbClr val="FFFFFF"/>
                </a:solidFill>
              </a:rPr>
              <a:t>Fabian Saavedra</a:t>
            </a:r>
          </a:p>
          <a:p>
            <a:pPr algn="r" rtl="0"/>
            <a:r>
              <a:rPr lang="es-ES" sz="2000">
                <a:solidFill>
                  <a:srgbClr val="FFFFFF"/>
                </a:solidFill>
              </a:rPr>
              <a:t>Ian Marco Arango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D93AA-D81A-A72F-E8EC-5014852F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B08F0C-B394-5F55-E4FC-8CA9E06FB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- Contexto </a:t>
            </a:r>
          </a:p>
          <a:p>
            <a:pPr marL="0" indent="0">
              <a:buNone/>
            </a:pPr>
            <a:r>
              <a:rPr lang="es-CO" dirty="0"/>
              <a:t>- Requisitos Funcionales</a:t>
            </a:r>
          </a:p>
          <a:p>
            <a:pPr marL="0" indent="0">
              <a:buNone/>
            </a:pPr>
            <a:r>
              <a:rPr lang="es-CO" dirty="0"/>
              <a:t>- Requisitos NO Funcionales</a:t>
            </a:r>
          </a:p>
          <a:p>
            <a:pPr marL="0" indent="0">
              <a:buNone/>
            </a:pPr>
            <a:r>
              <a:rPr lang="es-CO" dirty="0"/>
              <a:t>- Atributos De Calidad </a:t>
            </a:r>
          </a:p>
          <a:p>
            <a:pPr marL="0" indent="0">
              <a:buNone/>
            </a:pPr>
            <a:r>
              <a:rPr lang="es-CO" dirty="0"/>
              <a:t>- Ponderación </a:t>
            </a:r>
          </a:p>
        </p:txBody>
      </p:sp>
      <p:pic>
        <p:nvPicPr>
          <p:cNvPr id="5" name="Picture 4" descr="Rotuladores y bolígrafos adhesivos de colores en una libreta abierta">
            <a:extLst>
              <a:ext uri="{FF2B5EF4-FFF2-40B4-BE49-F238E27FC236}">
                <a16:creationId xmlns:a16="http://schemas.microsoft.com/office/drawing/2014/main" id="{54F40848-9E05-6130-FEA0-553C990A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77" b="-1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3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640081"/>
            <a:ext cx="5655429" cy="16069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	Contexto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2560106"/>
            <a:ext cx="5655429" cy="3724805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buNone/>
            </a:pPr>
            <a:r>
              <a:rPr lang="en-US" sz="1200"/>
              <a:t>Este proyecto tiene como propósito transformar y optimizar el proceso de picking en </a:t>
            </a:r>
            <a:r>
              <a:rPr lang="en-US" sz="1200" b="1"/>
              <a:t>DistribuExpress S.A.S</a:t>
            </a:r>
            <a:r>
              <a:rPr lang="en-US" sz="1200"/>
              <a:t>, mediante el desarrollo e implementación de un sistema inteligente asistido por radiofrecuencia.</a:t>
            </a:r>
          </a:p>
          <a:p>
            <a:pPr indent="-182880">
              <a:buNone/>
            </a:pPr>
            <a:r>
              <a:rPr lang="en-US" sz="1200"/>
              <a:t>Frente a las limitaciones actuales del proceso manual —como errores en la preparación de pedidos, demoras operativas y baja trazabilidad— se plantea una solución tecnológica que modernice las operaciones logísticas clave de la compañía.</a:t>
            </a:r>
          </a:p>
          <a:p>
            <a:pPr indent="-182880">
              <a:buNone/>
            </a:pPr>
            <a:r>
              <a:rPr lang="en-US" sz="1200"/>
              <a:t>El sistema propuesto permitirá guiar a los operarios a través de dispositivos móviles, validar cada acción mediante escaneo RFID y actualizar el inventario en tiempo real. Con ello, se busca reducir errores, mejorar los tiempos de operación, fortalecer el control de inventario, aumentar la trazabilidad y elevar la eficiencia general en la cadena de distribución.</a:t>
            </a:r>
          </a:p>
          <a:p>
            <a:pPr indent="-182880"/>
            <a:r>
              <a:rPr lang="en-US" sz="1200"/>
              <a:t>Esta iniciativa responde a la necesidad de evolucionar hacia una operación más ágil, precisa y conectada, acorde con los desafíos actuales del sector logístico.</a:t>
            </a:r>
          </a:p>
          <a:p>
            <a:pPr indent="-182880"/>
            <a:endParaRPr lang="en-US" sz="1200"/>
          </a:p>
          <a:p>
            <a:pPr indent="-182880"/>
            <a:endParaRPr lang="en-US" sz="1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2EF855-4CB5-069B-BDF8-975A5EC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454" y="718097"/>
            <a:ext cx="3640943" cy="24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007C090-B48B-4717-FA25-35CE0760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55" y="3972232"/>
            <a:ext cx="3640943" cy="20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91C03-D66F-0426-7E87-5B5BDD42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836023"/>
            <a:ext cx="3435671" cy="5183777"/>
          </a:xfrm>
        </p:spPr>
        <p:txBody>
          <a:bodyPr anchor="ctr">
            <a:normAutofit/>
          </a:bodyPr>
          <a:lstStyle/>
          <a:p>
            <a:r>
              <a:rPr lang="es-CO" dirty="0"/>
              <a:t>Requisitos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ACA362F-D5DC-CF77-F327-53BC4DFE0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165187"/>
              </p:ext>
            </p:extLst>
          </p:nvPr>
        </p:nvGraphicFramePr>
        <p:xfrm>
          <a:off x="4658815" y="1170878"/>
          <a:ext cx="6162801" cy="45296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8153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1488447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2420631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1645570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274661"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ID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DESCRIPCIÓN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DETALLE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INTERESADO</a:t>
                      </a:r>
                    </a:p>
                  </a:txBody>
                  <a:tcPr marL="67539" marR="67539" marT="33770" marB="33770"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995081"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RF-01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>
                          <a:latin typeface="+mn-lt"/>
                        </a:rPr>
                        <a:t>Guía interactiva de picking</a:t>
                      </a:r>
                    </a:p>
                    <a:p>
                      <a:endParaRPr lang="es-CO" sz="1200" dirty="0">
                        <a:latin typeface="+mn-lt"/>
                      </a:endParaRP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latin typeface="+mn-lt"/>
                        </a:rPr>
                        <a:t>El sistema debe guiar a los operarios paso a paso mediante una aplicación móvil que indique la ruta y ubicación de los productos.</a:t>
                      </a:r>
                      <a:endParaRPr lang="es-CO" sz="1200">
                        <a:latin typeface="+mn-lt"/>
                      </a:endParaRP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latin typeface="+mn-lt"/>
                        </a:rPr>
                        <a:t>Operarios de picking, Jefe de logística</a:t>
                      </a:r>
                      <a:endParaRPr lang="es-CO" sz="1200">
                        <a:latin typeface="+mn-lt"/>
                      </a:endParaRPr>
                    </a:p>
                  </a:txBody>
                  <a:tcPr marL="67539" marR="67539" marT="33770" marB="33770"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634871"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RF-02</a:t>
                      </a:r>
                    </a:p>
                    <a:p>
                      <a:endParaRPr lang="es-CO" sz="1200">
                        <a:latin typeface="+mn-lt"/>
                      </a:endParaRP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Validación por escaneo.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El sistema debe permitir validar cada ítem recogido mediante el escaneo RFID.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Operarios de picking.</a:t>
                      </a:r>
                    </a:p>
                    <a:p>
                      <a:r>
                        <a:rPr lang="es-CO" sz="1200" dirty="0">
                          <a:latin typeface="+mn-lt"/>
                        </a:rPr>
                        <a:t>Departamento de tecnología.</a:t>
                      </a:r>
                    </a:p>
                  </a:txBody>
                  <a:tcPr marL="67539" marR="67539" marT="33770" marB="33770"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814976"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RF-03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Actualización automática del inventario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Cada escaneo debe generar una actualización automática en la base de datos del inventario en tiempo real.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Jefe de logística.</a:t>
                      </a:r>
                    </a:p>
                    <a:p>
                      <a:r>
                        <a:rPr lang="es-CO" sz="1200">
                          <a:latin typeface="+mn-lt"/>
                        </a:rPr>
                        <a:t>Departamento de tecnología.</a:t>
                      </a:r>
                    </a:p>
                    <a:p>
                      <a:r>
                        <a:rPr lang="es-CO" sz="1200">
                          <a:latin typeface="+mn-lt"/>
                        </a:rPr>
                        <a:t>Gerencia general.</a:t>
                      </a:r>
                    </a:p>
                  </a:txBody>
                  <a:tcPr marL="67539" marR="67539" marT="33770" marB="33770"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814976"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RF-04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Confirmación de pedidos completados.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MX" sz="1200">
                          <a:latin typeface="+mn-lt"/>
                        </a:rPr>
                        <a:t>El sistema debe permitir al operario marcar el pedido como “completo” tras escanear todos los productos requeridos.</a:t>
                      </a:r>
                      <a:endParaRPr lang="es-CO" sz="1200">
                        <a:latin typeface="+mn-lt"/>
                      </a:endParaRP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 dirty="0">
                          <a:latin typeface="+mn-lt"/>
                        </a:rPr>
                        <a:t>Operarios de picking.</a:t>
                      </a:r>
                    </a:p>
                    <a:p>
                      <a:r>
                        <a:rPr lang="es-CO" sz="1200" dirty="0">
                          <a:latin typeface="+mn-lt"/>
                        </a:rPr>
                        <a:t>Jefe de logística.</a:t>
                      </a:r>
                    </a:p>
                  </a:txBody>
                  <a:tcPr marL="67539" marR="67539" marT="33770" marB="33770"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995081"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RF-05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CO" sz="1200">
                          <a:latin typeface="+mn-lt"/>
                        </a:rPr>
                        <a:t>Reporte de errores o incidencias</a:t>
                      </a:r>
                    </a:p>
                  </a:txBody>
                  <a:tcPr marL="67539" marR="67539" marT="33770" marB="33770"/>
                </a:tc>
                <a:tc>
                  <a:txBody>
                    <a:bodyPr/>
                    <a:lstStyle/>
                    <a:p>
                      <a:r>
                        <a:rPr lang="es-ES" sz="1200"/>
                        <a:t>El sistema debe permitir a los operarios registrar errores o incidencias ocurridas durante el proceso de picking para su posterior análisis.</a:t>
                      </a:r>
                      <a:endParaRPr lang="es-CO" sz="1200">
                        <a:latin typeface="+mn-lt"/>
                      </a:endParaRPr>
                    </a:p>
                  </a:txBody>
                  <a:tcPr marL="67539" marR="67539" marT="33770" marB="33770" anchor="ctr"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+mn-lt"/>
                        </a:rPr>
                        <a:t>Operarios de picking, Jefe de logística</a:t>
                      </a:r>
                    </a:p>
                  </a:txBody>
                  <a:tcPr marL="67539" marR="67539" marT="33770" marB="33770"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37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D03C5-3FD6-B93A-8F77-D16B986A1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4CA4-6E23-02A0-0F3F-214C61C1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836023"/>
            <a:ext cx="3868291" cy="5183777"/>
          </a:xfrm>
        </p:spPr>
        <p:txBody>
          <a:bodyPr anchor="ctr">
            <a:normAutofit/>
          </a:bodyPr>
          <a:lstStyle/>
          <a:p>
            <a:r>
              <a:rPr lang="es-CO" dirty="0"/>
              <a:t>Requisitos NO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8B654D95-EAF1-F5D5-A960-91032ACE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841219"/>
              </p:ext>
            </p:extLst>
          </p:nvPr>
        </p:nvGraphicFramePr>
        <p:xfrm>
          <a:off x="4658815" y="1172207"/>
          <a:ext cx="6162980" cy="48617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8075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1398512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2511789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1644604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ID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DESCRIPCIÓN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DETALLE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INTERESADO</a:t>
                      </a:r>
                    </a:p>
                  </a:txBody>
                  <a:tcPr marL="67500" marR="67500" marT="33750" marB="33750"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814498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RF-01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Seguridad de los datos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Toda la información de pedidos, escaneos e inventarios debe ser almacenada de forma segura y protegida mediante autenticación.</a:t>
                      </a:r>
                      <a:endParaRPr lang="es-CO" sz="1200"/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Departamento de tecnología, Gerencia general</a:t>
                      </a:r>
                    </a:p>
                  </a:txBody>
                  <a:tcPr marL="67500" marR="67500" marT="33750" marB="33750"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814498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RF-02</a:t>
                      </a:r>
                    </a:p>
                    <a:p>
                      <a:pPr algn="ctr"/>
                      <a:endParaRPr lang="es-CO" sz="1200"/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Disponibilidad del sistema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El sistema debe garantizar una disponibilidad mínima del 99.5% para no interrumpir las operaciones logísticas.</a:t>
                      </a:r>
                      <a:endParaRPr lang="es-CO" sz="1200"/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Jefe de logística, Gerencia general</a:t>
                      </a:r>
                      <a:endParaRPr lang="es-CO" sz="1200"/>
                    </a:p>
                  </a:txBody>
                  <a:tcPr marL="67500" marR="67500" marT="33750" marB="33750"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814498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RF-03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Tiempo de respuestas del sistema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Cada interacción, como un escaneo o consulta de producto, debe tener un tiempo de respuesta entre 3 segundos y 5 segundos</a:t>
                      </a:r>
                      <a:endParaRPr lang="es-CO" sz="1200"/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Operarios de picking, Departamento de tecnología</a:t>
                      </a:r>
                    </a:p>
                  </a:txBody>
                  <a:tcPr marL="67500" marR="67500" marT="33750" marB="33750"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994497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RF-04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Escalabilidad del sistema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El sistema debe permitir la incorporación de nuevos dispositivos, usuarios y centros de distribución sin afectar su rendimiento.</a:t>
                      </a:r>
                      <a:endParaRPr lang="es-CO" sz="1200"/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Departamento de tecnología, Gerencia general</a:t>
                      </a:r>
                    </a:p>
                  </a:txBody>
                  <a:tcPr marL="67500" marR="67500" marT="33750" marB="33750"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814498"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RF-05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/>
                        <a:t>Respaldo de información</a:t>
                      </a:r>
                    </a:p>
                  </a:txBody>
                  <a:tcPr marL="67500" marR="67500" marT="33750" marB="337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La base de datos del sistema debe realizar respaldos automáticos diarios para garantizar la recuperación ante fallos.</a:t>
                      </a:r>
                      <a:endParaRPr lang="es-CO" sz="1200"/>
                    </a:p>
                  </a:txBody>
                  <a:tcPr marL="67500" marR="67500" marT="33750" marB="337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/>
                        <a:t>Departamento de tecnología, Gerencia general</a:t>
                      </a:r>
                      <a:endParaRPr lang="es-MX" sz="1200" dirty="0"/>
                    </a:p>
                  </a:txBody>
                  <a:tcPr marL="67500" marR="67500" marT="33750" marB="33750"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35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C090C-408D-DF28-A7F3-322DDA41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F130-A526-DAE2-0A02-11EAD2AF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309716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Atributos De Calidad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0A3EA70-4912-443E-9A70-594E21EEA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74623"/>
              </p:ext>
            </p:extLst>
          </p:nvPr>
        </p:nvGraphicFramePr>
        <p:xfrm>
          <a:off x="924375" y="1653007"/>
          <a:ext cx="6782188" cy="35455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9672">
                  <a:extLst>
                    <a:ext uri="{9D8B030D-6E8A-4147-A177-3AD203B41FA5}">
                      <a16:colId xmlns:a16="http://schemas.microsoft.com/office/drawing/2014/main" val="2964787866"/>
                    </a:ext>
                  </a:extLst>
                </a:gridCol>
                <a:gridCol w="1322869">
                  <a:extLst>
                    <a:ext uri="{9D8B030D-6E8A-4147-A177-3AD203B41FA5}">
                      <a16:colId xmlns:a16="http://schemas.microsoft.com/office/drawing/2014/main" val="2342846324"/>
                    </a:ext>
                  </a:extLst>
                </a:gridCol>
                <a:gridCol w="2118524">
                  <a:extLst>
                    <a:ext uri="{9D8B030D-6E8A-4147-A177-3AD203B41FA5}">
                      <a16:colId xmlns:a16="http://schemas.microsoft.com/office/drawing/2014/main" val="345455861"/>
                    </a:ext>
                  </a:extLst>
                </a:gridCol>
                <a:gridCol w="1523642">
                  <a:extLst>
                    <a:ext uri="{9D8B030D-6E8A-4147-A177-3AD203B41FA5}">
                      <a16:colId xmlns:a16="http://schemas.microsoft.com/office/drawing/2014/main" val="2948152896"/>
                    </a:ext>
                  </a:extLst>
                </a:gridCol>
                <a:gridCol w="1077481">
                  <a:extLst>
                    <a:ext uri="{9D8B030D-6E8A-4147-A177-3AD203B41FA5}">
                      <a16:colId xmlns:a16="http://schemas.microsoft.com/office/drawing/2014/main" val="2996173405"/>
                    </a:ext>
                  </a:extLst>
                </a:gridCol>
              </a:tblGrid>
              <a:tr h="480665"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ID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ATRIBUDO DE CALIDAD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DESCRIPCIÓN DEL NFR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STAKEHOLDERS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% ASIGNADO</a:t>
                      </a:r>
                    </a:p>
                  </a:txBody>
                  <a:tcPr marL="71386" marR="71386" marT="35693" marB="35693"/>
                </a:tc>
                <a:extLst>
                  <a:ext uri="{0D108BD9-81ED-4DB2-BD59-A6C34878D82A}">
                    <a16:rowId xmlns:a16="http://schemas.microsoft.com/office/drawing/2014/main" val="2026087757"/>
                  </a:ext>
                </a:extLst>
              </a:tr>
              <a:tr h="671028"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NFR-01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Disponibilidad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El sistema debe garantizar una disponibilidad mínima del 99.5%.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Gerencia general</a:t>
                      </a:r>
                    </a:p>
                    <a:p>
                      <a:pPr algn="ctr"/>
                      <a:r>
                        <a:rPr lang="es-CO" sz="1200">
                          <a:latin typeface="+mn-lt"/>
                        </a:rPr>
                        <a:t>Jefe de logística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35%</a:t>
                      </a:r>
                    </a:p>
                  </a:txBody>
                  <a:tcPr marL="71386" marR="71386" marT="35693" marB="35693"/>
                </a:tc>
                <a:extLst>
                  <a:ext uri="{0D108BD9-81ED-4DB2-BD59-A6C34878D82A}">
                    <a16:rowId xmlns:a16="http://schemas.microsoft.com/office/drawing/2014/main" val="1518613810"/>
                  </a:ext>
                </a:extLst>
              </a:tr>
              <a:tr h="861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>
                          <a:latin typeface="+mn-lt"/>
                        </a:rPr>
                        <a:t>NFR-02</a:t>
                      </a:r>
                    </a:p>
                    <a:p>
                      <a:pPr algn="ctr"/>
                      <a:endParaRPr lang="es-CO" sz="1200">
                        <a:latin typeface="+mn-lt"/>
                      </a:endParaRP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Rendimiento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+mn-lt"/>
                        </a:rPr>
                        <a:t>El sistema deberá responder a cada uno de los usuarios entre 3 segundos y 5 segundos.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+mn-lt"/>
                        </a:rPr>
                        <a:t>Operarios de picking</a:t>
                      </a:r>
                    </a:p>
                    <a:p>
                      <a:pPr algn="ctr"/>
                      <a:r>
                        <a:rPr lang="es-CO" sz="1200" dirty="0">
                          <a:latin typeface="+mn-lt"/>
                        </a:rPr>
                        <a:t>Jefe de logística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25%</a:t>
                      </a:r>
                    </a:p>
                  </a:txBody>
                  <a:tcPr marL="71386" marR="71386" marT="35693" marB="35693"/>
                </a:tc>
                <a:extLst>
                  <a:ext uri="{0D108BD9-81ED-4DB2-BD59-A6C34878D82A}">
                    <a16:rowId xmlns:a16="http://schemas.microsoft.com/office/drawing/2014/main" val="1616127136"/>
                  </a:ext>
                </a:extLst>
              </a:tr>
              <a:tr h="6710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>
                          <a:latin typeface="+mn-lt"/>
                        </a:rPr>
                        <a:t>NFR-03</a:t>
                      </a:r>
                    </a:p>
                    <a:p>
                      <a:pPr algn="ctr"/>
                      <a:endParaRPr lang="es-CO" sz="1200">
                        <a:latin typeface="+mn-lt"/>
                      </a:endParaRP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Escalabilidad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El sistema deberá ser escalable horizontal y verticalmente.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Departamento de TI</a:t>
                      </a:r>
                    </a:p>
                    <a:p>
                      <a:pPr algn="ctr"/>
                      <a:r>
                        <a:rPr lang="es-CO" sz="1200">
                          <a:latin typeface="+mn-lt"/>
                        </a:rPr>
                        <a:t>Gerencia general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20%</a:t>
                      </a:r>
                    </a:p>
                  </a:txBody>
                  <a:tcPr marL="71386" marR="71386" marT="35693" marB="35693"/>
                </a:tc>
                <a:extLst>
                  <a:ext uri="{0D108BD9-81ED-4DB2-BD59-A6C34878D82A}">
                    <a16:rowId xmlns:a16="http://schemas.microsoft.com/office/drawing/2014/main" val="3657686917"/>
                  </a:ext>
                </a:extLst>
              </a:tr>
              <a:tr h="861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>
                          <a:latin typeface="+mn-lt"/>
                        </a:rPr>
                        <a:t>NFR-04</a:t>
                      </a:r>
                    </a:p>
                    <a:p>
                      <a:pPr algn="ctr"/>
                      <a:endParaRPr lang="es-CO" sz="1200">
                        <a:latin typeface="+mn-lt"/>
                      </a:endParaRP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Seguridad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El sistema deberá implementar mecanismos robustos de autenticación, autorización y cifrado.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>
                          <a:latin typeface="+mn-lt"/>
                        </a:rPr>
                        <a:t>Gerencia general</a:t>
                      </a:r>
                    </a:p>
                    <a:p>
                      <a:pPr algn="ctr"/>
                      <a:r>
                        <a:rPr lang="es-CO" sz="1200">
                          <a:latin typeface="+mn-lt"/>
                        </a:rPr>
                        <a:t>Departamento de TI</a:t>
                      </a:r>
                    </a:p>
                  </a:txBody>
                  <a:tcPr marL="71386" marR="71386" marT="35693" marB="356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latin typeface="+mn-lt"/>
                        </a:rPr>
                        <a:t>20%</a:t>
                      </a:r>
                    </a:p>
                  </a:txBody>
                  <a:tcPr marL="71386" marR="71386" marT="35693" marB="35693"/>
                </a:tc>
                <a:extLst>
                  <a:ext uri="{0D108BD9-81ED-4DB2-BD59-A6C34878D82A}">
                    <a16:rowId xmlns:a16="http://schemas.microsoft.com/office/drawing/2014/main" val="42897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2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3985-CD99-7958-AFE4-365D4DBD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36023"/>
            <a:ext cx="3372464" cy="5183777"/>
          </a:xfrm>
        </p:spPr>
        <p:txBody>
          <a:bodyPr anchor="ctr">
            <a:normAutofit/>
          </a:bodyPr>
          <a:lstStyle/>
          <a:p>
            <a:r>
              <a:rPr lang="es-CO" dirty="0"/>
              <a:t>Ponderación</a:t>
            </a:r>
            <a:r>
              <a:rPr lang="es-CO" sz="3200" dirty="0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220CE6A-E20F-4F42-F9F1-C89781896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967321"/>
              </p:ext>
            </p:extLst>
          </p:nvPr>
        </p:nvGraphicFramePr>
        <p:xfrm>
          <a:off x="3490451" y="1628607"/>
          <a:ext cx="7691982" cy="35986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2712">
                  <a:extLst>
                    <a:ext uri="{9D8B030D-6E8A-4147-A177-3AD203B41FA5}">
                      <a16:colId xmlns:a16="http://schemas.microsoft.com/office/drawing/2014/main" val="4289055998"/>
                    </a:ext>
                  </a:extLst>
                </a:gridCol>
                <a:gridCol w="1597662">
                  <a:extLst>
                    <a:ext uri="{9D8B030D-6E8A-4147-A177-3AD203B41FA5}">
                      <a16:colId xmlns:a16="http://schemas.microsoft.com/office/drawing/2014/main" val="3114754547"/>
                    </a:ext>
                  </a:extLst>
                </a:gridCol>
                <a:gridCol w="1537514">
                  <a:extLst>
                    <a:ext uri="{9D8B030D-6E8A-4147-A177-3AD203B41FA5}">
                      <a16:colId xmlns:a16="http://schemas.microsoft.com/office/drawing/2014/main" val="2534808216"/>
                    </a:ext>
                  </a:extLst>
                </a:gridCol>
                <a:gridCol w="952186">
                  <a:extLst>
                    <a:ext uri="{9D8B030D-6E8A-4147-A177-3AD203B41FA5}">
                      <a16:colId xmlns:a16="http://schemas.microsoft.com/office/drawing/2014/main" val="3766459238"/>
                    </a:ext>
                  </a:extLst>
                </a:gridCol>
                <a:gridCol w="1234761">
                  <a:extLst>
                    <a:ext uri="{9D8B030D-6E8A-4147-A177-3AD203B41FA5}">
                      <a16:colId xmlns:a16="http://schemas.microsoft.com/office/drawing/2014/main" val="2480611636"/>
                    </a:ext>
                  </a:extLst>
                </a:gridCol>
                <a:gridCol w="524535">
                  <a:extLst>
                    <a:ext uri="{9D8B030D-6E8A-4147-A177-3AD203B41FA5}">
                      <a16:colId xmlns:a16="http://schemas.microsoft.com/office/drawing/2014/main" val="70155043"/>
                    </a:ext>
                  </a:extLst>
                </a:gridCol>
                <a:gridCol w="902612">
                  <a:extLst>
                    <a:ext uri="{9D8B030D-6E8A-4147-A177-3AD203B41FA5}">
                      <a16:colId xmlns:a16="http://schemas.microsoft.com/office/drawing/2014/main" val="1950655386"/>
                    </a:ext>
                  </a:extLst>
                </a:gridCol>
              </a:tblGrid>
              <a:tr h="487575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ATRIBUTO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DESCRIPCIÓN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METRICA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IMPACTO(I)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DIFICULTAD(D)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PESO P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VALOR (V) = (I+D) *P</a:t>
                      </a:r>
                    </a:p>
                  </a:txBody>
                  <a:tcPr marL="44293" marR="44293" marT="22146" marB="22146"/>
                </a:tc>
                <a:extLst>
                  <a:ext uri="{0D108BD9-81ED-4DB2-BD59-A6C34878D82A}">
                    <a16:rowId xmlns:a16="http://schemas.microsoft.com/office/drawing/2014/main" val="1653807289"/>
                  </a:ext>
                </a:extLst>
              </a:tr>
              <a:tr h="680673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Disponibilidad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Tiempo del sistema activo y accesible para los operarios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% uptime &gt; 99.5%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5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3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0.35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2.8</a:t>
                      </a:r>
                    </a:p>
                  </a:txBody>
                  <a:tcPr marL="44293" marR="44293" marT="22146" marB="22146"/>
                </a:tc>
                <a:extLst>
                  <a:ext uri="{0D108BD9-81ED-4DB2-BD59-A6C34878D82A}">
                    <a16:rowId xmlns:a16="http://schemas.microsoft.com/office/drawing/2014/main" val="340072499"/>
                  </a:ext>
                </a:extLst>
              </a:tr>
              <a:tr h="1069014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Seguridad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Protección frente accesos no autorizados o perdida de datos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Cifrado, autenticación, logs de acceso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5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4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0.20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1.8</a:t>
                      </a:r>
                    </a:p>
                    <a:p>
                      <a:pPr algn="ctr"/>
                      <a:endParaRPr lang="es-CO" sz="1000"/>
                    </a:p>
                    <a:p>
                      <a:pPr algn="ctr"/>
                      <a:endParaRPr lang="es-CO" sz="1000"/>
                    </a:p>
                    <a:p>
                      <a:pPr algn="ctr"/>
                      <a:endParaRPr lang="es-CO" sz="1000"/>
                    </a:p>
                    <a:p>
                      <a:pPr algn="ctr"/>
                      <a:endParaRPr lang="es-CO" sz="1000"/>
                    </a:p>
                  </a:txBody>
                  <a:tcPr marL="44293" marR="44293" marT="22146" marB="22146"/>
                </a:tc>
                <a:extLst>
                  <a:ext uri="{0D108BD9-81ED-4DB2-BD59-A6C34878D82A}">
                    <a16:rowId xmlns:a16="http://schemas.microsoft.com/office/drawing/2014/main" val="2370776310"/>
                  </a:ext>
                </a:extLst>
              </a:tr>
              <a:tr h="680673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Rendimiento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Tiempo de respuesta del sistema ante las operaciones.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Tiempo &lt; 5 segundos &gt;3 segundos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4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3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0.25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1.75</a:t>
                      </a:r>
                    </a:p>
                  </a:txBody>
                  <a:tcPr marL="44293" marR="44293" marT="22146" marB="22146"/>
                </a:tc>
                <a:extLst>
                  <a:ext uri="{0D108BD9-81ED-4DB2-BD59-A6C34878D82A}">
                    <a16:rowId xmlns:a16="http://schemas.microsoft.com/office/drawing/2014/main" val="1242673658"/>
                  </a:ext>
                </a:extLst>
              </a:tr>
              <a:tr h="680673"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Escalabilidad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Capacidad de soportar mayor carga sin perdida de rendimiento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Nuevos usuarios/dispositivos sin impacto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/>
                        <a:t>4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4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0.20</a:t>
                      </a:r>
                    </a:p>
                  </a:txBody>
                  <a:tcPr marL="44293" marR="44293" marT="22146" marB="221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1.6</a:t>
                      </a:r>
                    </a:p>
                  </a:txBody>
                  <a:tcPr marL="44293" marR="44293" marT="22146" marB="22146"/>
                </a:tc>
                <a:extLst>
                  <a:ext uri="{0D108BD9-81ED-4DB2-BD59-A6C34878D82A}">
                    <a16:rowId xmlns:a16="http://schemas.microsoft.com/office/drawing/2014/main" val="76400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83139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1166</TotalTime>
  <Words>729</Words>
  <Application>Microsoft Office PowerPoint</Application>
  <PresentationFormat>Panorámica</PresentationFormat>
  <Paragraphs>138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Schoolbook</vt:lpstr>
      <vt:lpstr>Wingdings 2</vt:lpstr>
      <vt:lpstr>Vista</vt:lpstr>
      <vt:lpstr>Neopick Sistema de picking asistido por radiofrecuencia</vt:lpstr>
      <vt:lpstr>Agenda</vt:lpstr>
      <vt:lpstr> Contexto</vt:lpstr>
      <vt:lpstr>Requisitos Funcionales</vt:lpstr>
      <vt:lpstr>Requisitos NO Funcionales</vt:lpstr>
      <vt:lpstr>Atributos De Calidad</vt:lpstr>
      <vt:lpstr>Ponderación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Ian Marco Arango</cp:lastModifiedBy>
  <cp:revision>10</cp:revision>
  <dcterms:created xsi:type="dcterms:W3CDTF">2025-04-05T00:55:59Z</dcterms:created>
  <dcterms:modified xsi:type="dcterms:W3CDTF">2025-04-12T01:56:29Z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